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730" r:id="rId5"/>
    <p:sldId id="797" r:id="rId6"/>
    <p:sldId id="798" r:id="rId7"/>
    <p:sldId id="800" r:id="rId8"/>
    <p:sldId id="799" r:id="rId9"/>
    <p:sldId id="772" r:id="rId10"/>
    <p:sldId id="775" r:id="rId11"/>
    <p:sldId id="776" r:id="rId12"/>
    <p:sldId id="778" r:id="rId13"/>
    <p:sldId id="780" r:id="rId14"/>
    <p:sldId id="784" r:id="rId15"/>
    <p:sldId id="781" r:id="rId16"/>
    <p:sldId id="782" r:id="rId17"/>
    <p:sldId id="783" r:id="rId18"/>
    <p:sldId id="785" r:id="rId19"/>
    <p:sldId id="786" r:id="rId20"/>
    <p:sldId id="787" r:id="rId21"/>
    <p:sldId id="788" r:id="rId22"/>
    <p:sldId id="789" r:id="rId23"/>
    <p:sldId id="792" r:id="rId24"/>
    <p:sldId id="274" r:id="rId25"/>
    <p:sldId id="298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90EC1-7E1C-4499-A22C-13C9B81B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D8659-AC27-4844-A418-91B2CB6F6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775192"/>
            <a:ext cx="55626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Queries can be iterative:</a:t>
            </a:r>
          </a:p>
          <a:p>
            <a:pPr lvl="1"/>
            <a:r>
              <a:rPr lang="en-US" dirty="0"/>
              <a:t>Ask the root, get a response for the TLD</a:t>
            </a:r>
          </a:p>
          <a:p>
            <a:pPr lvl="1"/>
            <a:r>
              <a:rPr lang="en-US" dirty="0"/>
              <a:t>Ask the TLD for the domain you want</a:t>
            </a:r>
          </a:p>
          <a:p>
            <a:pPr lvl="1"/>
            <a:r>
              <a:rPr lang="en-US" dirty="0"/>
              <a:t>Get a response closer to what you're looking for and repeat</a:t>
            </a:r>
          </a:p>
          <a:p>
            <a:pPr lvl="1"/>
            <a:r>
              <a:rPr lang="en-US" dirty="0"/>
              <a:t>Shown on the right</a:t>
            </a:r>
          </a:p>
          <a:p>
            <a:r>
              <a:rPr lang="en-US" dirty="0"/>
              <a:t>Queries can also be recursive:</a:t>
            </a:r>
          </a:p>
          <a:p>
            <a:pPr lvl="1"/>
            <a:r>
              <a:rPr lang="en-US"/>
              <a:t>Ask </a:t>
            </a:r>
            <a:r>
              <a:rPr lang="en-US" dirty="0"/>
              <a:t>a name server, it handles everything</a:t>
            </a:r>
          </a:p>
          <a:p>
            <a:r>
              <a:rPr lang="en-US" dirty="0"/>
              <a:t>To make the system efficient, servers cache domains that have been asked for recently</a:t>
            </a:r>
          </a:p>
          <a:p>
            <a:r>
              <a:rPr lang="en-US" dirty="0"/>
              <a:t>There's a time-to-live value that says how long a cached domain should be kept</a:t>
            </a:r>
          </a:p>
        </p:txBody>
      </p:sp>
      <p:pic>
        <p:nvPicPr>
          <p:cNvPr id="1026" name="Picture 2" descr="Iterative sequence of DNS requests">
            <a:extLst>
              <a:ext uri="{FF2B5EF4-FFF2-40B4-BE49-F238E27FC236}">
                <a16:creationId xmlns:a16="http://schemas.microsoft.com/office/drawing/2014/main" id="{52883C73-D1B3-4882-A7F0-DBE7E0DD6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11" y="1981200"/>
            <a:ext cx="6064289" cy="424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58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596F-440C-4CBE-B8EC-6A80F8C5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resource record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5D782-1B46-4CC8-A7C3-DA82CF602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DNS information is sent in resource records, which have the following form:</a:t>
            </a:r>
          </a:p>
          <a:p>
            <a:pPr lvl="1"/>
            <a:r>
              <a:rPr lang="en-US" dirty="0"/>
              <a:t>NAME is the human-readable domain name</a:t>
            </a:r>
          </a:p>
          <a:p>
            <a:pPr lvl="1"/>
            <a:r>
              <a:rPr lang="en-US" dirty="0"/>
              <a:t>TYPE is gives the kind of record</a:t>
            </a:r>
          </a:p>
          <a:p>
            <a:pPr lvl="2"/>
            <a:r>
              <a:rPr lang="en-US" dirty="0"/>
              <a:t>A is an IP address</a:t>
            </a:r>
          </a:p>
          <a:p>
            <a:pPr lvl="2"/>
            <a:r>
              <a:rPr lang="en-US" dirty="0"/>
              <a:t>CNAME is a canonical name</a:t>
            </a:r>
          </a:p>
          <a:p>
            <a:pPr lvl="2"/>
            <a:r>
              <a:rPr lang="en-US" dirty="0"/>
              <a:t>NS is an authoritative name server</a:t>
            </a:r>
          </a:p>
          <a:p>
            <a:pPr lvl="1"/>
            <a:r>
              <a:rPr lang="en-US" dirty="0"/>
              <a:t>CLASS is what protocol, often IN for Internet</a:t>
            </a:r>
          </a:p>
          <a:p>
            <a:pPr lvl="1"/>
            <a:r>
              <a:rPr lang="en-US" dirty="0"/>
              <a:t>TTL is time-to-live in a cache</a:t>
            </a:r>
          </a:p>
          <a:p>
            <a:pPr lvl="1"/>
            <a:r>
              <a:rPr lang="en-US" dirty="0"/>
              <a:t>RDLENGTH is the length of the data in the record</a:t>
            </a:r>
          </a:p>
          <a:p>
            <a:pPr lvl="1"/>
            <a:r>
              <a:rPr lang="en-US" dirty="0"/>
              <a:t>RDATA is the data</a:t>
            </a:r>
          </a:p>
          <a:p>
            <a:r>
              <a:rPr lang="en-US" dirty="0"/>
              <a:t>NAME and RDATA are variable length, and all other fields are 16 bits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1D7A5B-0FC2-4086-AE0C-46EA606BB8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58200" y="2438400"/>
          <a:ext cx="2057400" cy="2819400"/>
        </p:xfrm>
        <a:graphic>
          <a:graphicData uri="http://schemas.openxmlformats.org/drawingml/2006/table">
            <a:tbl>
              <a:tblPr firstRow="1" lastRow="1" bandRow="1">
                <a:tableStyleId>{00A15C55-8517-42AA-B614-E9B94910E393}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919740539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30382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32444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07997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00363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RDLENGTH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578233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RDATA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958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62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18E7-9764-44E4-98B4-4079914C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9BC2-7E5D-48B5-8958-CBAA3DE53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34" y="1828800"/>
            <a:ext cx="3707766" cy="4132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Like HTTP, DNS is a request-response protocol</a:t>
            </a:r>
          </a:p>
          <a:p>
            <a:r>
              <a:rPr lang="en-US" dirty="0"/>
              <a:t>Unlike HTTP, DNS uses UDP and messages aren't as human readable</a:t>
            </a:r>
          </a:p>
          <a:p>
            <a:r>
              <a:rPr lang="en-US" dirty="0"/>
              <a:t>DNS messages contain five fields: header, question, answer, authority, and additional</a:t>
            </a:r>
          </a:p>
          <a:p>
            <a:pPr lvl="1"/>
            <a:r>
              <a:rPr lang="en-US" dirty="0"/>
              <a:t>Headers start with a random ID to keep messages straight</a:t>
            </a:r>
          </a:p>
          <a:p>
            <a:r>
              <a:rPr lang="en-US" dirty="0"/>
              <a:t>Example request to resolve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example.com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1ABF51-C5F4-4BA2-A456-6233D81C5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644660"/>
              </p:ext>
            </p:extLst>
          </p:nvPr>
        </p:nvGraphicFramePr>
        <p:xfrm>
          <a:off x="4114800" y="2178723"/>
          <a:ext cx="782256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455">
                  <a:extLst>
                    <a:ext uri="{9D8B030D-6E8A-4147-A177-3AD203B41FA5}">
                      <a16:colId xmlns:a16="http://schemas.microsoft.com/office/drawing/2014/main" val="3271971565"/>
                    </a:ext>
                  </a:extLst>
                </a:gridCol>
                <a:gridCol w="4216718">
                  <a:extLst>
                    <a:ext uri="{9D8B030D-6E8A-4147-A177-3AD203B41FA5}">
                      <a16:colId xmlns:a16="http://schemas.microsoft.com/office/drawing/2014/main" val="3173549991"/>
                    </a:ext>
                  </a:extLst>
                </a:gridCol>
                <a:gridCol w="2505393">
                  <a:extLst>
                    <a:ext uri="{9D8B030D-6E8A-4147-A177-3AD203B41FA5}">
                      <a16:colId xmlns:a16="http://schemas.microsoft.com/office/drawing/2014/main" val="3040684495"/>
                    </a:ext>
                  </a:extLst>
                </a:gridCol>
              </a:tblGrid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in 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16948"/>
                  </a:ext>
                </a:extLst>
              </a:tr>
              <a:tr h="222083">
                <a:tc rowSpan="3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XID=0x1234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995287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OPCODE=SQUERY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972433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0001 0000 0000 0000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question field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27562"/>
                  </a:ext>
                </a:extLst>
              </a:tr>
              <a:tr h="222083">
                <a:tc rowSpan="2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Question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0765 7861 6d70 6c65 0363 6f6d 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QNAME=EXAMPLE.COM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212819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0001 0001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QCLASS=IN, QTYPE=A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11955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Answer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995835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Authority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788781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Additional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05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EBBDFBA-DC5D-4EF6-8A2B-EB96C3F7C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54325"/>
              </p:ext>
            </p:extLst>
          </p:nvPr>
        </p:nvGraphicFramePr>
        <p:xfrm>
          <a:off x="3243663" y="5811520"/>
          <a:ext cx="8693698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90943">
                  <a:extLst>
                    <a:ext uri="{9D8B030D-6E8A-4147-A177-3AD203B41FA5}">
                      <a16:colId xmlns:a16="http://schemas.microsoft.com/office/drawing/2014/main" val="905821437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086797743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634599101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3007316534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703628526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68605499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3217329337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38548605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52098628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883499941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391304166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59375476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4138683414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801468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9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4043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2EF388-6536-4E3F-B191-5E09E8A10BA2}"/>
              </a:ext>
            </a:extLst>
          </p:cNvPr>
          <p:cNvSpPr txBox="1"/>
          <p:nvPr/>
        </p:nvSpPr>
        <p:spPr>
          <a:xfrm>
            <a:off x="10357" y="5736084"/>
            <a:ext cx="31753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Note:</a:t>
            </a:r>
          </a:p>
          <a:p>
            <a:pPr algn="r"/>
            <a:r>
              <a:rPr lang="en-US" sz="1400" dirty="0"/>
              <a:t>Instead of dots,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QNAME</a:t>
            </a:r>
            <a:r>
              <a:rPr lang="en-US" sz="1400" dirty="0"/>
              <a:t> gives the number of characters for each name part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681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18E7-9764-44E4-98B4-4079914C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9BC2-7E5D-48B5-8958-CBAA3DE53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34" y="1828800"/>
            <a:ext cx="2412366" cy="469392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Here's a reasonable response to the request from the previous slide</a:t>
            </a:r>
          </a:p>
          <a:p>
            <a:r>
              <a:rPr lang="en-US" dirty="0"/>
              <a:t>Don't worry about the OPCODE, it's a set of bits laid out according to DNS rules</a:t>
            </a:r>
          </a:p>
          <a:p>
            <a:r>
              <a:rPr lang="en-US" dirty="0"/>
              <a:t>QNAME uses a special code to indicate that the name is 12 bytes into this response (to avoid repetition)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1ABF51-C5F4-4BA2-A456-6233D81C5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22139"/>
              </p:ext>
            </p:extLst>
          </p:nvPr>
        </p:nvGraphicFramePr>
        <p:xfrm>
          <a:off x="2743200" y="1828800"/>
          <a:ext cx="928941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455">
                  <a:extLst>
                    <a:ext uri="{9D8B030D-6E8A-4147-A177-3AD203B41FA5}">
                      <a16:colId xmlns:a16="http://schemas.microsoft.com/office/drawing/2014/main" val="3271971565"/>
                    </a:ext>
                  </a:extLst>
                </a:gridCol>
                <a:gridCol w="4216718">
                  <a:extLst>
                    <a:ext uri="{9D8B030D-6E8A-4147-A177-3AD203B41FA5}">
                      <a16:colId xmlns:a16="http://schemas.microsoft.com/office/drawing/2014/main" val="3173549991"/>
                    </a:ext>
                  </a:extLst>
                </a:gridCol>
                <a:gridCol w="3972243">
                  <a:extLst>
                    <a:ext uri="{9D8B030D-6E8A-4147-A177-3AD203B41FA5}">
                      <a16:colId xmlns:a16="http://schemas.microsoft.com/office/drawing/2014/main" val="3040684495"/>
                    </a:ext>
                  </a:extLst>
                </a:gridCol>
              </a:tblGrid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in 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16948"/>
                  </a:ext>
                </a:extLst>
              </a:tr>
              <a:tr h="222083">
                <a:tc rowSpan="3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XID=0x1234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995287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OPCODE=SQUERY, RESPONSE, RA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972433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0001 0001 0000 0000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question and 1 answer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27562"/>
                  </a:ext>
                </a:extLst>
              </a:tr>
              <a:tr h="222083">
                <a:tc rowSpan="2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Question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0765 7861 6d70 6c65 0363 6f6d 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QNAME=EXAMPLE.COM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212819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0001 0001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QCLASS=IN, QTYPE=A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11955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Answer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c00c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QNAME=EXAMPLE.COM</a:t>
                      </a:r>
                      <a:r>
                        <a:rPr lang="en-US" sz="1600" b="1" dirty="0">
                          <a:effectLst/>
                          <a:latin typeface="+mj-lt"/>
                          <a:cs typeface="Courier New" panose="02070309020205020404" pitchFamily="49" charset="0"/>
                        </a:rPr>
                        <a:t>  [compressed]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6995835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QTYPE=A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891141"/>
                  </a:ext>
                </a:extLst>
              </a:tr>
              <a:tr h="2235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QCLASS=IN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521208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0000 e949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TTL = 0xe949 = 59721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0943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RDLENGTH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9102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0x5db8d822 [93.184.216.34]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260947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Authority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788781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Additional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0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37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F26B-544B-4E4F-B140-D0A2BE6F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interlude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42C6C-A15C-489B-9DB1-8FB3021BD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Did you ever wonder how long a domain name can be?</a:t>
            </a:r>
          </a:p>
          <a:p>
            <a:r>
              <a:rPr lang="en-US" dirty="0"/>
              <a:t>Each part of the name has a maximum of 63 characters</a:t>
            </a:r>
          </a:p>
          <a:p>
            <a:r>
              <a:rPr lang="en-US" dirty="0"/>
              <a:t>The whole thing can't be more than 253 characters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The Welsh village </a:t>
            </a:r>
            <a:r>
              <a:rPr lang="en-US" dirty="0" err="1"/>
              <a:t>Llanfairpwllgwyngyllgogerychwyrndrobwllllantysiliogogogoch</a:t>
            </a:r>
            <a:r>
              <a:rPr lang="en-US" dirty="0"/>
              <a:t> registered </a:t>
            </a:r>
            <a:r>
              <a:rPr lang="en-US" b="1" dirty="0"/>
              <a:t>llanfairpwllgwyngyllgogerychwyrndrobwllllantysiliogogogochuchaf.org.uk</a:t>
            </a:r>
            <a:r>
              <a:rPr lang="en-US" dirty="0"/>
              <a:t> in honor of the </a:t>
            </a:r>
            <a:r>
              <a:rPr lang="en-US" i="1" dirty="0" err="1"/>
              <a:t>uchaf</a:t>
            </a:r>
            <a:r>
              <a:rPr lang="en-US" dirty="0"/>
              <a:t> or upper part of their village</a:t>
            </a:r>
          </a:p>
          <a:p>
            <a:pPr lvl="1"/>
            <a:r>
              <a:rPr lang="en-US" dirty="0"/>
              <a:t>German mathematician Gerard Steffens registered </a:t>
            </a:r>
            <a:r>
              <a:rPr lang="en-US" b="1" dirty="0"/>
              <a:t>3.141592653589793238462643383279502884197169399375105820974944592.eu</a:t>
            </a:r>
            <a:r>
              <a:rPr lang="en-US" dirty="0"/>
              <a:t> in honor of pi</a:t>
            </a:r>
          </a:p>
          <a:p>
            <a:r>
              <a:rPr lang="en-US" dirty="0"/>
              <a:t>In 2000 (when both the web and Verizon were fresh and new), Verizon registered </a:t>
            </a:r>
            <a:r>
              <a:rPr lang="en-US" b="1" dirty="0"/>
              <a:t>verizonsucks.com</a:t>
            </a:r>
            <a:r>
              <a:rPr lang="en-US" dirty="0"/>
              <a:t> to keep anyone else from using it</a:t>
            </a:r>
          </a:p>
          <a:p>
            <a:pPr lvl="1"/>
            <a:r>
              <a:rPr lang="en-US" dirty="0"/>
              <a:t>The hacker magazine 2600 registered </a:t>
            </a:r>
            <a:r>
              <a:rPr lang="en-US" b="1" dirty="0"/>
              <a:t>verizonreallysucks.com</a:t>
            </a:r>
          </a:p>
          <a:p>
            <a:pPr lvl="1"/>
            <a:r>
              <a:rPr lang="en-US" dirty="0"/>
              <a:t>Verizon sued the magazine's publisher</a:t>
            </a:r>
          </a:p>
          <a:p>
            <a:pPr lvl="1"/>
            <a:r>
              <a:rPr lang="en-US" dirty="0"/>
              <a:t>In retaliation, the magazine registered the  domain </a:t>
            </a:r>
            <a:r>
              <a:rPr lang="en-US" b="1" dirty="0"/>
              <a:t>VerizonShouldSpendMoreTimeFixingItsNetworkAndLessMoneyOnLawyers.com</a:t>
            </a:r>
          </a:p>
        </p:txBody>
      </p:sp>
    </p:spTree>
    <p:extLst>
      <p:ext uri="{BB962C8B-B14F-4D97-AF65-F5344CB8AC3E}">
        <p14:creationId xmlns:p14="http://schemas.microsoft.com/office/powerpoint/2010/main" val="115324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BEF8-CC47-4DFF-8A10-818E631F0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into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40E7-B4E8-4ADF-BFA2-B7DAE100C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DNS isn't part of the POSIX standard, so we need our own structs to hold the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3C29E0-8206-40C9-84F2-CCFB95FA6412}"/>
              </a:ext>
            </a:extLst>
          </p:cNvPr>
          <p:cNvSpPr/>
          <p:nvPr/>
        </p:nvSpPr>
        <p:spPr>
          <a:xfrm>
            <a:off x="304800" y="2209800"/>
            <a:ext cx="11506200" cy="4416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struct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Randomly chosen identifier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flags;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Bit-mask to indicate request/response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qdcount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 of questions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ancount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 of answers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nscount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 of authority records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arcount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 of additional records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struct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*name;    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the domain name in memory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dnstype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QTYPE (1 = A)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dnsclass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QCLASS (1 = IN)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dns_question_t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958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7C4D-3367-45C1-BDB7-1BA02AF9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to send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77DAD-9872-4434-B16B-245A664F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following code:</a:t>
            </a:r>
          </a:p>
          <a:p>
            <a:pPr lvl="1"/>
            <a:r>
              <a:rPr lang="en-US" dirty="0"/>
              <a:t>Creates a UDP socket</a:t>
            </a:r>
          </a:p>
          <a:p>
            <a:pPr lvl="1"/>
            <a:r>
              <a:rPr lang="en-US" dirty="0"/>
              <a:t>Makes an IPv4 address with the OpenDNS server 208.67.222.222, which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0xd043dede</a:t>
            </a:r>
            <a:r>
              <a:rPr lang="en-US" dirty="0"/>
              <a:t> in hex on the DNS port of 53</a:t>
            </a:r>
          </a:p>
          <a:p>
            <a:pPr lvl="1"/>
            <a:r>
              <a:rPr lang="en-US" dirty="0"/>
              <a:t>Initializes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dirty="0"/>
              <a:t> with appropriate values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EFC309-887B-41DF-8DE4-31139A8394B0}"/>
              </a:ext>
            </a:extLst>
          </p:cNvPr>
          <p:cNvSpPr/>
          <p:nvPr/>
        </p:nvSpPr>
        <p:spPr>
          <a:xfrm>
            <a:off x="304800" y="3276600"/>
            <a:ext cx="11506200" cy="3349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socket (AF_INET, SOCK_DGRAM, 0);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address;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address.sin_family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AF_INET;             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IPv4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address.sin_addr.s_addr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(0xd043dede);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208.67.222.222 (0xd043dede)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address.sin_port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(53);            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Port 53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DNS header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memset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(&amp;header, 0,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header.xid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(0x1234);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Randomly chosen ID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header.flags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(0x0100);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Q=0, RD=1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header.qdcount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(1);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Sending 1 question</a:t>
            </a:r>
          </a:p>
        </p:txBody>
      </p:sp>
    </p:spTree>
    <p:extLst>
      <p:ext uri="{BB962C8B-B14F-4D97-AF65-F5344CB8AC3E}">
        <p14:creationId xmlns:p14="http://schemas.microsoft.com/office/powerpoint/2010/main" val="2803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61779-9156-432A-A6FA-20A7E203D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Horrible code to fill in the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B1E8-01EC-4DD2-B396-8728391F9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following code (pretty slickly) fills in the weird naming scheme that requires a count for the length of each name part before 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D14CA9-841E-4739-8C52-E874A34C4EC1}"/>
              </a:ext>
            </a:extLst>
          </p:cNvPr>
          <p:cNvSpPr/>
          <p:nvPr/>
        </p:nvSpPr>
        <p:spPr>
          <a:xfrm>
            <a:off x="304800" y="2514599"/>
            <a:ext cx="11506200" cy="411175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dns_question_t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question;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question.dnstype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QTYPE 1=A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question.dnsclass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QCLASS 1=IN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question.name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(hostname) + 2,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 more: \0 and first count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(question.name + 1, hostname,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(hostname));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(uint8_t *) question.name;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count = 0;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Count the bytes in a field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(hostname); ++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Look for . locations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(hostname[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== '.')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End of a name part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count;    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 the count into the location before the part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question.name +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Update the 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pointer to the new location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count = 0;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++count;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count;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 count for last part</a:t>
            </a:r>
          </a:p>
        </p:txBody>
      </p:sp>
    </p:spTree>
    <p:extLst>
      <p:ext uri="{BB962C8B-B14F-4D97-AF65-F5344CB8AC3E}">
        <p14:creationId xmlns:p14="http://schemas.microsoft.com/office/powerpoint/2010/main" val="20585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656A2-A06E-4CE5-B255-FCA672ABE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 sending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3CA4-1748-4757-9490-8B4AC3DFE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7394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Before sending, everything must be packaged into one chunk of memory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72CF51-A1F6-42F0-9E96-F4791704BE8F}"/>
              </a:ext>
            </a:extLst>
          </p:cNvPr>
          <p:cNvSpPr/>
          <p:nvPr/>
        </p:nvSpPr>
        <p:spPr>
          <a:xfrm>
            <a:off x="304800" y="2286001"/>
            <a:ext cx="11506200" cy="43403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 packet size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packetlen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(header) +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(hostname) + 2 +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question.dnstype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question.dnsclass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*packet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packetlen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(uint8_t));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*p = (uint8_t *)packet;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(p, &amp;header,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(header));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in the header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+=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(header);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the question name, QTYPE, and QCLASS fields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(p, question.name,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(hostname) + 2);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+=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(hostname) + 2;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(p, &amp;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question.dnstype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question.dnstype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+=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question.dnstype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(p, &amp;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question.dnsclass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question.dnsclass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Finally, send the packet over UDP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sendto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packet,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packetlen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0, (struct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&amp;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4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9B42-1D21-4FD8-AEC4-3FEE7C7B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an answer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AD2BB-F758-4FC8-93A2-657324F9F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DNS standard says that a message will never be more than 512 bytes</a:t>
            </a:r>
          </a:p>
          <a:p>
            <a:r>
              <a:rPr lang="en-US" dirty="0"/>
              <a:t>Thus, we can just read into a fixed-size buffer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8B1B3D-EC41-4E8C-A573-44E8BB2805EF}"/>
              </a:ext>
            </a:extLst>
          </p:cNvPr>
          <p:cNvSpPr/>
          <p:nvPr/>
        </p:nvSpPr>
        <p:spPr>
          <a:xfrm>
            <a:off x="304800" y="3581401"/>
            <a:ext cx="115062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 = 0;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response[512];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memset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(&amp;response, 0, 512);</a:t>
            </a:r>
          </a:p>
          <a:p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Receive the response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bytes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recvfrom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response, 512, 0, 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&amp;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&amp;length);</a:t>
            </a:r>
          </a:p>
        </p:txBody>
      </p:sp>
    </p:spTree>
    <p:extLst>
      <p:ext uri="{BB962C8B-B14F-4D97-AF65-F5344CB8AC3E}">
        <p14:creationId xmlns:p14="http://schemas.microsoft.com/office/powerpoint/2010/main" val="282604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TCP programming: HTTP</a:t>
            </a:r>
          </a:p>
          <a:p>
            <a:r>
              <a:rPr lang="en-US" dirty="0"/>
              <a:t>Started UDP programming: DNS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F558-7B62-4D67-8C9A-2015A517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that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F3CFF-37DE-42F5-ABB1-E784DD28C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following struct gives us a way to interpret the elements of the answer</a:t>
            </a:r>
          </a:p>
          <a:p>
            <a:r>
              <a:rPr lang="en-US" dirty="0"/>
              <a:t>Note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__attribute__((packed))</a:t>
            </a:r>
            <a:r>
              <a:rPr lang="en-US" dirty="0"/>
              <a:t> at the bottom</a:t>
            </a:r>
          </a:p>
          <a:p>
            <a:pPr lvl="1"/>
            <a:r>
              <a:rPr lang="en-US" dirty="0"/>
              <a:t>This compiler flag keeps the compiler from reorganizing the fields</a:t>
            </a:r>
          </a:p>
          <a:p>
            <a:pPr lvl="1"/>
            <a:r>
              <a:rPr lang="en-US" dirty="0"/>
              <a:t>It's necessary so that everything matches the output we expect from the DNS server</a:t>
            </a:r>
          </a:p>
          <a:p>
            <a:pPr lvl="1"/>
            <a:r>
              <a:rPr lang="en-US" dirty="0"/>
              <a:t>Compilers will often change struct fields around for greater efficiency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4E6012-3B23-40D8-A5D0-71A4236453F4}"/>
              </a:ext>
            </a:extLst>
          </p:cNvPr>
          <p:cNvSpPr/>
          <p:nvPr/>
        </p:nvSpPr>
        <p:spPr>
          <a:xfrm>
            <a:off x="304800" y="3657601"/>
            <a:ext cx="115062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struct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compression;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type;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class;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uint32_t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uint16_t length;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__attribute__((packed))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dns_record_a_t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12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40F2-306E-4C78-8DF9-AED9FD5D6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Reconstructing the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EE4D4-D252-4350-B57A-66B475337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code reconstructs the name, putting dots back in it, and lets us see where the data after it is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9554FE-CD38-4FBD-AEA1-7E04586905C1}"/>
              </a:ext>
            </a:extLst>
          </p:cNvPr>
          <p:cNvSpPr/>
          <p:nvPr/>
        </p:nvSpPr>
        <p:spPr>
          <a:xfrm>
            <a:off x="304800" y="2590799"/>
            <a:ext cx="11506200" cy="403555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response_header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*)response;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response_header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-&gt;flags) &amp; 0xf) == 0);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Check for error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a pointer to the start of the question name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start_of_name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(uint8_t *) (response +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dns_header_t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total = 0;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start_of_name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0)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Put a dot back in the name and advance to next length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+=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'.';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start_of_name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total;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45499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29EB8-DC19-46EB-A2B4-209B7804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DNS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C2E73-4E85-4A46-9245-87C97DA27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Finally, after the name, we can skip a null byte, </a:t>
            </a:r>
            <a:r>
              <a:rPr lang="en-US" dirty="0" err="1"/>
              <a:t>qtype</a:t>
            </a:r>
            <a:r>
              <a:rPr lang="en-US" dirty="0"/>
              <a:t>, </a:t>
            </a:r>
            <a:r>
              <a:rPr lang="en-US" dirty="0" err="1"/>
              <a:t>qclass</a:t>
            </a:r>
            <a:r>
              <a:rPr lang="en-US" dirty="0"/>
              <a:t> to get to the answers</a:t>
            </a:r>
          </a:p>
          <a:p>
            <a:r>
              <a:rPr lang="en-US" dirty="0"/>
              <a:t>Note that we have to be careful to change the data from network to host endianness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97231D-0C62-4F93-8C90-2B2E8EE0C987}"/>
              </a:ext>
            </a:extLst>
          </p:cNvPr>
          <p:cNvSpPr/>
          <p:nvPr/>
        </p:nvSpPr>
        <p:spPr>
          <a:xfrm>
            <a:off x="304800" y="3200400"/>
            <a:ext cx="11506200" cy="34259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dns_record_a_t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*records = 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dns_record_a_t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+ 5);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response_header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ancount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++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"TYPE: %"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PRId16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(records[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].type));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"CLASS: %"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PRId16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(records[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].class));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"TTL: %"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PRIx32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ntohl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(records[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"IPv4: %08"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PRIx32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ntohl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(records[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"IPv4: %s\n"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inet_ntoa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(records[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60335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92C2D-9C52-49C6-9952-F59B4219F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madness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0CBB9-8BCD-46FB-84AF-E5C556930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hard to follow all the code that we're going through in class</a:t>
            </a:r>
          </a:p>
          <a:p>
            <a:r>
              <a:rPr lang="en-US" dirty="0"/>
              <a:t>Try to comb through it on your own</a:t>
            </a:r>
          </a:p>
          <a:p>
            <a:pPr lvl="1"/>
            <a:r>
              <a:rPr lang="en-US" dirty="0"/>
              <a:t>Note that there are a few mistakes in the book</a:t>
            </a:r>
          </a:p>
          <a:p>
            <a:r>
              <a:rPr lang="en-US" dirty="0"/>
              <a:t>Reading and understanding code is one of the most valuable skills you can develop</a:t>
            </a:r>
          </a:p>
          <a:p>
            <a:r>
              <a:rPr lang="en-US" dirty="0"/>
              <a:t>The good news: A full DNS client program is given in section 5.8 of the book if you want to see all the code uninterrupted</a:t>
            </a:r>
          </a:p>
        </p:txBody>
      </p:sp>
    </p:spTree>
    <p:extLst>
      <p:ext uri="{BB962C8B-B14F-4D97-AF65-F5344CB8AC3E}">
        <p14:creationId xmlns:p14="http://schemas.microsoft.com/office/powerpoint/2010/main" val="100692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Broadcasting</a:t>
            </a:r>
          </a:p>
          <a:p>
            <a:r>
              <a:rPr lang="en-US" dirty="0"/>
              <a:t>Deeper into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2!</a:t>
            </a:r>
          </a:p>
          <a:p>
            <a:r>
              <a:rPr lang="en-US" dirty="0"/>
              <a:t>Read sections 5.1, 5.2, and 5.3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1267-C20B-4889-BA8D-7FEAB598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 about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5A08F-2D75-4D5F-8EE3-1EBAF717E7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4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B56B37-C92B-4AED-BEA3-374E38A7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E3B054-A04D-4991-8BBC-851750DAD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operator was designed to get the size of types and variables in </a:t>
            </a:r>
            <a:r>
              <a:rPr lang="en-US" b="1" dirty="0"/>
              <a:t>bytes</a:t>
            </a:r>
          </a:p>
          <a:p>
            <a:r>
              <a:rPr lang="en-US" dirty="0"/>
              <a:t>It should be used to get information known at </a:t>
            </a:r>
            <a:r>
              <a:rPr lang="en-US" b="1" dirty="0"/>
              <a:t>compile time</a:t>
            </a:r>
          </a:p>
          <a:p>
            <a:r>
              <a:rPr lang="en-US" dirty="0"/>
              <a:t>It can never know the length of:</a:t>
            </a:r>
          </a:p>
          <a:p>
            <a:pPr lvl="1"/>
            <a:r>
              <a:rPr lang="en-US" dirty="0"/>
              <a:t>Files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Dynamically allocated memory</a:t>
            </a:r>
          </a:p>
          <a:p>
            <a:r>
              <a:rPr lang="en-US" dirty="0"/>
              <a:t>Yes, it's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, but a lot of things have non-intuitive names in 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6A53-A7C1-4EF1-A5FA-AA063AF1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your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1DDC4-5591-4C5D-ADAC-1D371646D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81400"/>
            <a:ext cx="10972800" cy="3048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Given the above code, what is the value of each?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(array) – 1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 - 1)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(word1)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(word2)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(word3)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("goats")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/>
              <a:t>Answers given on next slide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225CF4-20D3-454B-B962-3209636098E7}"/>
              </a:ext>
            </a:extLst>
          </p:cNvPr>
          <p:cNvSpPr/>
          <p:nvPr/>
        </p:nvSpPr>
        <p:spPr>
          <a:xfrm>
            <a:off x="304800" y="1676400"/>
            <a:ext cx="115062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array[100];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word1[]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"goats"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word2[50]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"goats"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word3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"goats"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500;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data = malloc(100);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"file.txt"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O_RDONLY);</a:t>
            </a:r>
          </a:p>
        </p:txBody>
      </p:sp>
    </p:spTree>
    <p:extLst>
      <p:ext uri="{BB962C8B-B14F-4D97-AF65-F5344CB8AC3E}">
        <p14:creationId xmlns:p14="http://schemas.microsoft.com/office/powerpoint/2010/main" val="196538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6A53-A7C1-4EF1-A5FA-AA063AF1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1DDC4-5591-4C5D-ADAC-1D371646D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05200"/>
            <a:ext cx="10972800" cy="28956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Note that these answers are based on the Ubuntu in the lab, which uses 64-bit addresses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(array)</a:t>
            </a:r>
            <a:r>
              <a:rPr lang="en-US" dirty="0"/>
              <a:t>		400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(array) – 1</a:t>
            </a:r>
            <a:r>
              <a:rPr lang="en-US" dirty="0"/>
              <a:t>		399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 - 1)</a:t>
            </a:r>
            <a:r>
              <a:rPr lang="en-US" dirty="0"/>
              <a:t>		8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(word1)</a:t>
            </a:r>
            <a:r>
              <a:rPr lang="en-US" dirty="0"/>
              <a:t>		6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(word2)</a:t>
            </a:r>
            <a:r>
              <a:rPr lang="en-US" dirty="0"/>
              <a:t>		50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(word3)</a:t>
            </a:r>
            <a:r>
              <a:rPr lang="en-US" dirty="0"/>
              <a:t>		8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("goats")</a:t>
            </a:r>
            <a:r>
              <a:rPr lang="en-US" dirty="0"/>
              <a:t>		6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(x)	</a:t>
            </a:r>
            <a:r>
              <a:rPr lang="en-US" dirty="0"/>
              <a:t>		4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  <a:r>
              <a:rPr lang="en-US" dirty="0"/>
              <a:t>		8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		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EA7ADE-0234-4672-B704-B273FEEBEC1F}"/>
              </a:ext>
            </a:extLst>
          </p:cNvPr>
          <p:cNvSpPr/>
          <p:nvPr/>
        </p:nvSpPr>
        <p:spPr>
          <a:xfrm>
            <a:off x="304800" y="1676400"/>
            <a:ext cx="115062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array[100];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word1[]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"goats"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word2[50]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"goats"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word3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"goats"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500;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data = malloc(100);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"file.txt"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O_RDONLY);</a:t>
            </a:r>
          </a:p>
        </p:txBody>
      </p:sp>
    </p:spTree>
    <p:extLst>
      <p:ext uri="{BB962C8B-B14F-4D97-AF65-F5344CB8AC3E}">
        <p14:creationId xmlns:p14="http://schemas.microsoft.com/office/powerpoint/2010/main" val="352074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642A-AA5B-4E54-9201-BAA402BE6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DNS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6D2D7-1E44-4F81-96F5-21A78B1F30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6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8355</TotalTime>
  <Words>2357</Words>
  <Application>Microsoft Office PowerPoint</Application>
  <PresentationFormat>Widescreen</PresentationFormat>
  <Paragraphs>324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2</vt:lpstr>
      <vt:lpstr>Reminders about sizeof</vt:lpstr>
      <vt:lpstr>sizeof</vt:lpstr>
      <vt:lpstr>Testing your sizeof knowledge</vt:lpstr>
      <vt:lpstr>Answers</vt:lpstr>
      <vt:lpstr>Back to DNS</vt:lpstr>
      <vt:lpstr>DNS queries</vt:lpstr>
      <vt:lpstr>DNS resource record structure</vt:lpstr>
      <vt:lpstr>DNS requests</vt:lpstr>
      <vt:lpstr>DNS responses</vt:lpstr>
      <vt:lpstr>Brief interlude</vt:lpstr>
      <vt:lpstr>Putting it into code</vt:lpstr>
      <vt:lpstr>Preparing to send</vt:lpstr>
      <vt:lpstr>Horrible code to fill in the name</vt:lpstr>
      <vt:lpstr>Finally sending</vt:lpstr>
      <vt:lpstr>Getting an answer back</vt:lpstr>
      <vt:lpstr>Interpreting that answer</vt:lpstr>
      <vt:lpstr>Reconstructing the name</vt:lpstr>
      <vt:lpstr>Actual DNS information</vt:lpstr>
      <vt:lpstr>DNS madness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1005</cp:revision>
  <dcterms:created xsi:type="dcterms:W3CDTF">2009-08-24T20:26:10Z</dcterms:created>
  <dcterms:modified xsi:type="dcterms:W3CDTF">2025-02-27T23:03:23Z</dcterms:modified>
</cp:coreProperties>
</file>